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63" r:id="rId6"/>
    <p:sldId id="268" r:id="rId7"/>
    <p:sldId id="26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C9A16-F20D-47B1-8712-917C9EC21745}" type="datetimeFigureOut">
              <a:rPr lang="ru-RU" smtClean="0"/>
              <a:t>17.05.2018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56761-C9DA-4964-A88E-79CFE84D572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C9A16-F20D-47B1-8712-917C9EC21745}" type="datetimeFigureOut">
              <a:rPr lang="ru-RU" smtClean="0"/>
              <a:t>17.05.2018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56761-C9DA-4964-A88E-79CFE84D57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C9A16-F20D-47B1-8712-917C9EC21745}" type="datetimeFigureOut">
              <a:rPr lang="ru-RU" smtClean="0"/>
              <a:t>17.05.2018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56761-C9DA-4964-A88E-79CFE84D57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C9A16-F20D-47B1-8712-917C9EC21745}" type="datetimeFigureOut">
              <a:rPr lang="ru-RU" smtClean="0"/>
              <a:t>17.05.2018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56761-C9DA-4964-A88E-79CFE84D572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C9A16-F20D-47B1-8712-917C9EC21745}" type="datetimeFigureOut">
              <a:rPr lang="ru-RU" smtClean="0"/>
              <a:t>17.05.2018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56761-C9DA-4964-A88E-79CFE84D57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C9A16-F20D-47B1-8712-917C9EC21745}" type="datetimeFigureOut">
              <a:rPr lang="ru-RU" smtClean="0"/>
              <a:t>17.05.2018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56761-C9DA-4964-A88E-79CFE84D572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C9A16-F20D-47B1-8712-917C9EC21745}" type="datetimeFigureOut">
              <a:rPr lang="ru-RU" smtClean="0"/>
              <a:t>17.05.2018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56761-C9DA-4964-A88E-79CFE84D572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C9A16-F20D-47B1-8712-917C9EC21745}" type="datetimeFigureOut">
              <a:rPr lang="ru-RU" smtClean="0"/>
              <a:t>17.05.2018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56761-C9DA-4964-A88E-79CFE84D57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C9A16-F20D-47B1-8712-917C9EC21745}" type="datetimeFigureOut">
              <a:rPr lang="ru-RU" smtClean="0"/>
              <a:t>17.05.2018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56761-C9DA-4964-A88E-79CFE84D57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C9A16-F20D-47B1-8712-917C9EC21745}" type="datetimeFigureOut">
              <a:rPr lang="ru-RU" smtClean="0"/>
              <a:t>17.05.2018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56761-C9DA-4964-A88E-79CFE84D57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C9A16-F20D-47B1-8712-917C9EC21745}" type="datetimeFigureOut">
              <a:rPr lang="ru-RU" smtClean="0"/>
              <a:t>17.05.2018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56761-C9DA-4964-A88E-79CFE84D572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13C9A16-F20D-47B1-8712-917C9EC21745}" type="datetimeFigureOut">
              <a:rPr lang="ru-RU" smtClean="0"/>
              <a:t>17.05.2018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2656761-C9DA-4964-A88E-79CFE84D572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068388" y="260350"/>
            <a:ext cx="8075612" cy="4665663"/>
          </a:xfrm>
        </p:spPr>
        <p:txBody>
          <a:bodyPr/>
          <a:lstStyle/>
          <a:p>
            <a:pPr marL="182880" indent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ПАМЯТКА РОДИТЕЛЯМ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«О ЧЕМ НАДО ПОМНИТЬ, СОБИРАЯ ПЕРВОКЛАССНИКА В ШКОЛУ»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026" name="Picture 2" descr="E:\флешка\анимашки\╨Ы╨░╨│╨╡╤А╤М\128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476672"/>
            <a:ext cx="1656184" cy="2398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E:\флешка\анимашки\╨Ы╨░╨│╨╡╤А╤М\septemb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610656"/>
            <a:ext cx="3096344" cy="1926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284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251520" y="731520"/>
            <a:ext cx="8712968" cy="5649808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1. Школьная форма (одежда)</a:t>
            </a:r>
          </a:p>
          <a:p>
            <a:pPr marL="45720" indent="0" algn="ctr">
              <a:buNone/>
            </a:pP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  <a:p>
            <a:pPr marL="45720" indent="0" algn="ctr">
              <a:buNone/>
            </a:pP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Федеральный 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закон «Об образовании в Российской Федерации» </a:t>
            </a:r>
            <a:endParaRPr lang="ru-RU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  <a:p>
            <a:pPr marL="45720" indent="0" algn="ctr">
              <a:buNone/>
            </a:pP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от 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29.12.2012   № 273-ФЗ</a:t>
            </a:r>
          </a:p>
          <a:p>
            <a:pPr algn="ctr"/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  <a:p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Статья 28    </a:t>
            </a:r>
          </a:p>
          <a:p>
            <a:pPr marL="45720" indent="0">
              <a:buNone/>
            </a:pP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 пункт 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18    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«Установление 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требований к 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  одежде 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обучающихся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»</a:t>
            </a:r>
          </a:p>
          <a:p>
            <a:pPr marL="45720" indent="0">
              <a:buNone/>
            </a:pP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  <a:p>
            <a:pPr marL="45720" indent="0">
              <a:buNone/>
            </a:pP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4653136"/>
            <a:ext cx="1190625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77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88640"/>
            <a:ext cx="8784976" cy="401760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4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 Ранец (портфель или рюкзак)</a:t>
            </a:r>
          </a:p>
          <a:p>
            <a:pPr marL="45720" indent="0" algn="just">
              <a:buNone/>
            </a:pPr>
            <a:endParaRPr lang="ru-RU" sz="40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7" name="Picture 1" descr="C:\Users\User\Desktop\stock-footage-school-kids-with-satchel-running-ba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41168"/>
            <a:ext cx="3810000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6743738"/>
              </p:ext>
            </p:extLst>
          </p:nvPr>
        </p:nvGraphicFramePr>
        <p:xfrm>
          <a:off x="755576" y="1052736"/>
          <a:ext cx="7776865" cy="42148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90105"/>
                <a:gridCol w="1118672"/>
                <a:gridCol w="3668088"/>
              </a:tblGrid>
              <a:tr h="14971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Тип ранца </a:t>
                      </a:r>
                      <a:endParaRPr lang="ru-RU" sz="1200" dirty="0">
                        <a:effectLst/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Вес ранца</a:t>
                      </a:r>
                      <a:endParaRPr lang="ru-RU" sz="1200" dirty="0">
                        <a:effectLst/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Максимальный вес, который ребенок может нести и комфортно себя чувствовать и не наносить вред здоровью.</a:t>
                      </a:r>
                      <a:endParaRPr lang="ru-RU" sz="1200" dirty="0">
                        <a:effectLst/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</a:tr>
              <a:tr h="9382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Ранец с ортопедической спинкой</a:t>
                      </a:r>
                      <a:endParaRPr lang="ru-RU" sz="1200">
                        <a:effectLst/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до 1250 гр.</a:t>
                      </a:r>
                      <a:endParaRPr lang="ru-RU" sz="1200">
                        <a:effectLst/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до 15% от массы тела ребенка</a:t>
                      </a:r>
                      <a:endParaRPr lang="ru-RU" sz="1200" dirty="0">
                        <a:effectLst/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</a:tr>
              <a:tr h="9382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Ранец с уплотненной спинкой</a:t>
                      </a:r>
                      <a:endParaRPr lang="ru-RU" sz="1200">
                        <a:effectLst/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до 850 гр.</a:t>
                      </a:r>
                      <a:endParaRPr lang="ru-RU" sz="1200">
                        <a:effectLst/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до 10% от массы тела ребенка</a:t>
                      </a:r>
                      <a:endParaRPr lang="ru-RU" sz="1200" dirty="0">
                        <a:effectLst/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</a:tr>
              <a:tr h="6587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Мягкий рюкзак</a:t>
                      </a:r>
                      <a:endParaRPr lang="ru-RU" sz="1200">
                        <a:effectLst/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до 500 гр.</a:t>
                      </a:r>
                      <a:endParaRPr lang="ru-RU" sz="1200">
                        <a:effectLst/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до 7% от массы тела ребенка</a:t>
                      </a:r>
                      <a:endParaRPr lang="ru-RU" sz="1200" dirty="0">
                        <a:effectLst/>
                        <a:latin typeface="Courier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798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0" y="333375"/>
            <a:ext cx="8892480" cy="5832475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4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3. Ручки</a:t>
            </a:r>
          </a:p>
          <a:p>
            <a:pPr marL="45720" indent="0">
              <a:buNone/>
            </a:pPr>
            <a:r>
              <a:rPr lang="ru-RU" sz="3200" dirty="0" smtClean="0"/>
              <a:t>Шариковая ручка – оптимальная ширина шарика 0,5 – 0,7 мм. Поверхность ручки должна быть ребристой.</a:t>
            </a:r>
          </a:p>
          <a:p>
            <a:pPr marL="45720" indent="0">
              <a:buNone/>
            </a:pPr>
            <a:r>
              <a:rPr lang="ru-RU" sz="4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</a:t>
            </a:r>
            <a:r>
              <a:rPr lang="ru-RU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Карандаши</a:t>
            </a:r>
          </a:p>
          <a:p>
            <a:pPr marL="45720" indent="0" algn="just">
              <a:buNone/>
            </a:pPr>
            <a:r>
              <a:rPr lang="ru-RU" sz="3200" dirty="0" smtClean="0"/>
              <a:t>Для письма нужны карандаши с маркировкой «ТМ» или латинскими буквами «НВ».</a:t>
            </a:r>
          </a:p>
          <a:p>
            <a:pPr marL="45720" indent="0" algn="just">
              <a:buNone/>
            </a:pPr>
            <a:r>
              <a:rPr lang="ru-RU" sz="3200" dirty="0" smtClean="0"/>
              <a:t>Для рисования –«3М» – «8М» или «3В» – «8В».</a:t>
            </a:r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endParaRPr lang="ru-RU" dirty="0"/>
          </a:p>
        </p:txBody>
      </p:sp>
      <p:pic>
        <p:nvPicPr>
          <p:cNvPr id="5122" name="Picture 2" descr="C:\Users\User\Desktop\frixionba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44967">
            <a:off x="7480754" y="1900497"/>
            <a:ext cx="1679249" cy="1502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User\Desktop\1321564908_2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114652"/>
            <a:ext cx="2304256" cy="172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093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692" y="476672"/>
            <a:ext cx="856895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buNone/>
            </a:pPr>
            <a:r>
              <a:rPr lang="ru-RU" sz="4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5. </a:t>
            </a:r>
            <a:r>
              <a:rPr lang="ru-RU" sz="4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Тетради</a:t>
            </a:r>
          </a:p>
          <a:p>
            <a:pPr marL="45720" indent="0">
              <a:buNone/>
            </a:pPr>
            <a:endParaRPr lang="ru-RU" sz="40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" indent="0" algn="just">
              <a:buNone/>
            </a:pPr>
            <a:r>
              <a:rPr lang="ru-RU" sz="2800" dirty="0" smtClean="0"/>
              <a:t>	Бумага </a:t>
            </a:r>
            <a:r>
              <a:rPr lang="ru-RU" sz="2800" dirty="0"/>
              <a:t>должна быть белого цвета и без посторонних вкраплений, линии страниц – четкими и контрастными, желательно голубого, фиолетового и серого цветов (ни в коем случае не черного). Поля должны быть четко выделены красным цветом. Страницы не должны просвечиваться.</a:t>
            </a:r>
          </a:p>
        </p:txBody>
      </p:sp>
      <p:pic>
        <p:nvPicPr>
          <p:cNvPr id="6146" name="Picture 2" descr="C:\Users\User\Desktop\52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816322"/>
            <a:ext cx="267210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E:\флешка\анимашки\╨Ы╨░╨│╨╡╤А╤М\61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16632"/>
            <a:ext cx="1786880" cy="167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729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"/>
            <a:ext cx="9540552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Памятка для </a:t>
            </a:r>
            <a:r>
              <a:rPr lang="ru-RU" sz="3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родителей </a:t>
            </a:r>
          </a:p>
          <a:p>
            <a:pPr algn="ctr"/>
            <a:r>
              <a:rPr lang="ru-RU" sz="3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первоклассника</a:t>
            </a:r>
            <a:endParaRPr lang="ru-RU" sz="36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Форма школьная</a:t>
            </a:r>
          </a:p>
          <a:p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Обувь сменная</a:t>
            </a:r>
          </a:p>
          <a:p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3. </a:t>
            </a: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Спортивная форма (спортивный костюм, шорты и белая футболка)</a:t>
            </a:r>
          </a:p>
          <a:p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</a:t>
            </a: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Спортивная обувь (кеды, кроссовки)</a:t>
            </a:r>
          </a:p>
          <a:p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</a:t>
            </a: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Ранец, рюкзак (желательно с ортопедической спинкой)</a:t>
            </a:r>
          </a:p>
          <a:p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</a:t>
            </a: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Ручки шариковые синие, 5 шт.</a:t>
            </a:r>
          </a:p>
          <a:p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7. </a:t>
            </a: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Карандаши простые (ТМ), 5 шт.</a:t>
            </a:r>
          </a:p>
          <a:p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8</a:t>
            </a: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Карандаши цветные 12 цветов, 1 набор</a:t>
            </a:r>
          </a:p>
          <a:p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9. </a:t>
            </a: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Ластик мягкий, 2 шт.</a:t>
            </a:r>
          </a:p>
          <a:p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10. </a:t>
            </a: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Точилка для карандашей с контейнером, 2 шт.</a:t>
            </a:r>
          </a:p>
          <a:p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11. </a:t>
            </a: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Краски акварельные, 1 набор</a:t>
            </a:r>
          </a:p>
          <a:p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12. </a:t>
            </a: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Гуашь, 1 набор</a:t>
            </a:r>
          </a:p>
          <a:p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13. </a:t>
            </a: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Пластилин</a:t>
            </a:r>
          </a:p>
          <a:p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210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88640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14. </a:t>
            </a: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Пенал (мягкий) с двумя отделениями </a:t>
            </a: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15. </a:t>
            </a: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Альбом для рисования, 2 шт.</a:t>
            </a:r>
          </a:p>
          <a:p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16. </a:t>
            </a: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Ножницы с закругленными </a:t>
            </a: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концами.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17. </a:t>
            </a: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Клей ПВА в тюбике (желательно с наконечником-дозатором), 1 шт.</a:t>
            </a:r>
          </a:p>
          <a:p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18. </a:t>
            </a: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Клей-карандаш, 1 шт.</a:t>
            </a:r>
          </a:p>
          <a:p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19. </a:t>
            </a: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Набор цветной бумаги, 2 шт.</a:t>
            </a:r>
          </a:p>
          <a:p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20. </a:t>
            </a: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Наборы цветного и белого картона, по 1 шт.</a:t>
            </a:r>
          </a:p>
          <a:p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21. </a:t>
            </a: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Набор кисточек для рисования   (беличьи или колонковые, №1,3,5)</a:t>
            </a:r>
          </a:p>
          <a:p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22. </a:t>
            </a: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Тетради по 12 листов, в клетку и в узкую линейку –  по 6 </a:t>
            </a: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штук.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23. </a:t>
            </a: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Обложки для книг и </a:t>
            </a: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тетрадей.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24. </a:t>
            </a: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Линейки 15см или 20 см, </a:t>
            </a: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треугольник.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25. Баночка-непроливайка.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26.Доска </a:t>
            </a: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для </a:t>
            </a: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пластилина.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5443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135</TotalTime>
  <Words>391</Words>
  <Application>Microsoft Office PowerPoint</Application>
  <PresentationFormat>Экран 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ПАМЯТКА РОДИТЕЛЯМ  «О ЧЕМ НАДО ПОМНИТЬ, СОБИРАЯ ПЕРВОКЛАССНИКА В ШКОЛУ»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ПАМЯТКА РОДИТЕЛЯМ «О ЧЕМ НАДО ПОМНИТЬ</dc:title>
  <dc:creator>User</dc:creator>
  <cp:lastModifiedBy>User</cp:lastModifiedBy>
  <cp:revision>14</cp:revision>
  <dcterms:created xsi:type="dcterms:W3CDTF">2013-08-05T03:19:44Z</dcterms:created>
  <dcterms:modified xsi:type="dcterms:W3CDTF">2018-05-17T09:03:28Z</dcterms:modified>
</cp:coreProperties>
</file>